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1100" r:id="rId2"/>
    <p:sldId id="1099" r:id="rId3"/>
    <p:sldId id="1101" r:id="rId4"/>
    <p:sldId id="1249" r:id="rId5"/>
    <p:sldId id="1272" r:id="rId6"/>
    <p:sldId id="1273" r:id="rId7"/>
    <p:sldId id="1274" r:id="rId8"/>
    <p:sldId id="1275" r:id="rId9"/>
    <p:sldId id="1276" r:id="rId10"/>
    <p:sldId id="1282" r:id="rId11"/>
    <p:sldId id="1283" r:id="rId12"/>
    <p:sldId id="1284" r:id="rId13"/>
    <p:sldId id="1285" r:id="rId14"/>
    <p:sldId id="1277" r:id="rId15"/>
    <p:sldId id="1287" r:id="rId16"/>
    <p:sldId id="1288" r:id="rId17"/>
    <p:sldId id="1289" r:id="rId18"/>
    <p:sldId id="1290" r:id="rId19"/>
    <p:sldId id="1291" r:id="rId20"/>
    <p:sldId id="1292" r:id="rId21"/>
    <p:sldId id="1293" r:id="rId22"/>
    <p:sldId id="1294" r:id="rId23"/>
    <p:sldId id="1295" r:id="rId24"/>
    <p:sldId id="1296" r:id="rId25"/>
    <p:sldId id="1299" r:id="rId26"/>
    <p:sldId id="1297" r:id="rId27"/>
    <p:sldId id="1298" r:id="rId28"/>
    <p:sldId id="1300" r:id="rId29"/>
    <p:sldId id="1301" r:id="rId30"/>
    <p:sldId id="1302" r:id="rId31"/>
    <p:sldId id="1303" r:id="rId32"/>
    <p:sldId id="951" r:id="rId33"/>
    <p:sldId id="1312" r:id="rId34"/>
    <p:sldId id="1305" r:id="rId35"/>
    <p:sldId id="1306" r:id="rId36"/>
    <p:sldId id="1307" r:id="rId37"/>
    <p:sldId id="1308" r:id="rId38"/>
    <p:sldId id="1309" r:id="rId39"/>
    <p:sldId id="1310" r:id="rId40"/>
    <p:sldId id="1311" r:id="rId41"/>
    <p:sldId id="952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4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13 – Program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functions that </a:t>
            </a:r>
            <a:br>
              <a:rPr lang="en-US" dirty="0" smtClean="0"/>
            </a:br>
            <a:r>
              <a:rPr lang="en-US" dirty="0" smtClean="0"/>
              <a:t>assist other functions, or </a:t>
            </a:r>
            <a:br>
              <a:rPr lang="en-US" dirty="0" smtClean="0"/>
            </a:br>
            <a:r>
              <a:rPr lang="en-US" dirty="0" smtClean="0"/>
              <a:t>that provide basic functionality</a:t>
            </a:r>
          </a:p>
          <a:p>
            <a:endParaRPr lang="en-US" dirty="0"/>
          </a:p>
          <a:p>
            <a:r>
              <a:rPr lang="en-US" dirty="0" smtClean="0"/>
              <a:t>They are often called </a:t>
            </a:r>
            <a:br>
              <a:rPr lang="en-US" dirty="0" smtClean="0"/>
            </a:br>
            <a:r>
              <a:rPr lang="en-US" dirty="0" smtClean="0"/>
              <a:t>from functions other </a:t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62" y="2790334"/>
            <a:ext cx="2998166" cy="346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53535" cy="4517689"/>
          </a:xfrm>
        </p:spPr>
        <p:txBody>
          <a:bodyPr/>
          <a:lstStyle/>
          <a:p>
            <a:r>
              <a:rPr lang="en-US" dirty="0" smtClean="0"/>
              <a:t>What about a helper function that is called any </a:t>
            </a:r>
            <a:br>
              <a:rPr lang="en-US" dirty="0" smtClean="0"/>
            </a:br>
            <a:r>
              <a:rPr lang="en-US" dirty="0" smtClean="0"/>
              <a:t>time we need a number within some range?</a:t>
            </a:r>
          </a:p>
          <a:p>
            <a:pPr lvl="1"/>
            <a:r>
              <a:rPr lang="en-US" dirty="0" smtClean="0"/>
              <a:t>Grades: 0 </a:t>
            </a:r>
            <a:r>
              <a:rPr lang="en-US" dirty="0" smtClean="0"/>
              <a:t>to </a:t>
            </a:r>
            <a:r>
              <a:rPr lang="en-US" dirty="0" smtClean="0"/>
              <a:t>100</a:t>
            </a:r>
          </a:p>
          <a:p>
            <a:pPr lvl="1"/>
            <a:r>
              <a:rPr lang="en-US" dirty="0" smtClean="0"/>
              <a:t>Menu options: 1 </a:t>
            </a:r>
            <a:r>
              <a:rPr lang="en-US" dirty="0" smtClean="0"/>
              <a:t>to N (whatever </a:t>
            </a:r>
            <a:r>
              <a:rPr lang="en-US" dirty="0" smtClean="0"/>
              <a:t>the last option </a:t>
            </a:r>
            <a:r>
              <a:rPr lang="en-US" dirty="0" smtClean="0"/>
              <a:t>is)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What should it take in?  What should it output?</a:t>
            </a:r>
          </a:p>
          <a:p>
            <a:pPr lvl="1"/>
            <a:r>
              <a:rPr lang="en-US" dirty="0" smtClean="0"/>
              <a:t>Input: the minimum and maximum</a:t>
            </a:r>
          </a:p>
          <a:p>
            <a:pPr lvl="1"/>
            <a:r>
              <a:rPr lang="en-US" dirty="0" smtClean="0"/>
              <a:t>Output: the selected valid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3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3336" cy="4517689"/>
          </a:xfrm>
        </p:spPr>
        <p:txBody>
          <a:bodyPr/>
          <a:lstStyle/>
          <a:p>
            <a:r>
              <a:rPr lang="en-US" dirty="0" smtClean="0"/>
              <a:t>Here is one possible way to implement it: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1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message =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between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(inclusive): "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number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not allowed. 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again!"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9251" cy="4517689"/>
          </a:xfrm>
        </p:spPr>
        <p:txBody>
          <a:bodyPr/>
          <a:lstStyle/>
          <a:p>
            <a:r>
              <a:rPr lang="en-US" dirty="0" smtClean="0"/>
              <a:t>Now that the function is written, we can use it</a:t>
            </a:r>
          </a:p>
          <a:p>
            <a:pPr lvl="1"/>
            <a:r>
              <a:rPr lang="en-US" dirty="0" smtClean="0"/>
              <a:t>To get a valid grade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MAX_GRADE)</a:t>
            </a:r>
          </a:p>
          <a:p>
            <a:pPr lvl="1"/>
            <a:r>
              <a:rPr lang="en-US" dirty="0" smtClean="0"/>
              <a:t>To get a menu choice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choice =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(MENU_MIN, MENU_MAX)</a:t>
            </a:r>
            <a:endParaRPr lang="en-US" dirty="0" smtClean="0"/>
          </a:p>
          <a:p>
            <a:pPr lvl="1"/>
            <a:r>
              <a:rPr lang="en-US" dirty="0" smtClean="0"/>
              <a:t>To get a valid index of a list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Create a program that lets two users play a game of checkers</a:t>
            </a:r>
          </a:p>
          <a:p>
            <a:pPr lvl="1"/>
            <a:r>
              <a:rPr lang="en-US" sz="3200" dirty="0" smtClean="0"/>
              <a:t>Search for and present user-requested information from a database of music</a:t>
            </a:r>
          </a:p>
          <a:p>
            <a:pPr lvl="1"/>
            <a:r>
              <a:rPr lang="en-US" sz="3200" dirty="0" smtClean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</a:t>
            </a:r>
            <a:r>
              <a:rPr lang="en-US" dirty="0" smtClean="0"/>
              <a:t>often use </a:t>
            </a:r>
            <a:r>
              <a:rPr lang="en-US" dirty="0"/>
              <a:t>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example of this technique is </a:t>
            </a:r>
            <a:br>
              <a:rPr lang="en-US" dirty="0" smtClean="0"/>
            </a:br>
            <a:r>
              <a:rPr lang="en-US" dirty="0" smtClean="0"/>
              <a:t>known as </a:t>
            </a:r>
            <a:r>
              <a:rPr lang="en-US" b="1" i="1" dirty="0" smtClean="0"/>
              <a:t>top down design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big problem is broken down into small sub-problems</a:t>
            </a:r>
          </a:p>
          <a:p>
            <a:pPr lvl="2"/>
            <a:r>
              <a:rPr lang="en-US" sz="2800" dirty="0" smtClean="0"/>
              <a:t>Which can themselves be broken down into even smaller sub-problems</a:t>
            </a:r>
          </a:p>
          <a:p>
            <a:pPr lvl="3"/>
            <a:r>
              <a:rPr lang="en-US" sz="2800" dirty="0" smtClean="0"/>
              <a:t>And so on and so forth…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23" idx="2"/>
            <a:endCxn id="25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Set up board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>
            <a:endCxn id="24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Two-dimensional lists</a:t>
            </a:r>
          </a:p>
          <a:p>
            <a:r>
              <a:rPr lang="en-US" sz="3600" dirty="0"/>
              <a:t>Lists and functions</a:t>
            </a:r>
          </a:p>
          <a:p>
            <a:r>
              <a:rPr lang="en-US" sz="3600" dirty="0"/>
              <a:t>Mutability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Syntax/Logic Errors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4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59" name="Straight Connector 58"/>
            <p:cNvCxnSpPr>
              <a:stCxn id="61" idx="2"/>
              <a:endCxn id="63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9" name="Straight Connector 68"/>
            <p:cNvCxnSpPr>
              <a:endCxn id="62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4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4" idx="2"/>
              <a:endCxn id="68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7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8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</a:t>
            </a:r>
            <a:br>
              <a:rPr lang="en-US" dirty="0" smtClean="0"/>
            </a:br>
            <a:r>
              <a:rPr lang="en-US" dirty="0" smtClean="0"/>
              <a:t>“tree,” where </a:t>
            </a:r>
            <a:br>
              <a:rPr lang="en-US" dirty="0" smtClean="0"/>
            </a:br>
            <a:r>
              <a:rPr lang="en-US" dirty="0" smtClean="0"/>
              <a:t>each of the </a:t>
            </a:r>
            <a:br>
              <a:rPr lang="en-US" dirty="0" smtClean="0"/>
            </a:br>
            <a:r>
              <a:rPr lang="en-US" dirty="0" smtClean="0"/>
              <a:t>nodes represents </a:t>
            </a:r>
            <a:br>
              <a:rPr lang="en-US" dirty="0" smtClean="0"/>
            </a:br>
            <a:r>
              <a:rPr lang="en-US" dirty="0" smtClean="0"/>
              <a:t>a single process </a:t>
            </a:r>
            <a:br>
              <a:rPr lang="en-US" dirty="0" smtClean="0"/>
            </a:br>
            <a:r>
              <a:rPr lang="en-US" dirty="0" smtClean="0"/>
              <a:t>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31" name="Straight Connector 30"/>
            <p:cNvCxnSpPr>
              <a:stCxn id="57" idx="2"/>
              <a:endCxn id="59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5" name="Straight Connector 64"/>
            <p:cNvCxnSpPr>
              <a:endCxn id="58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0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9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2"/>
              <a:endCxn id="64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3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2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1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1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are “leaves” that represent pieces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developed</a:t>
            </a:r>
          </a:p>
          <a:p>
            <a:r>
              <a:rPr lang="en-US" dirty="0" smtClean="0"/>
              <a:t>They are then 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the solution 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3" name="Straight Connector 42"/>
          <p:cNvCxnSpPr>
            <a:endCxn id="36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42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5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16413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4299819" cy="4517689"/>
          </a:xfrm>
        </p:spPr>
        <p:txBody>
          <a:bodyPr/>
          <a:lstStyle/>
          <a:p>
            <a:r>
              <a:rPr lang="en-US" dirty="0" smtClean="0"/>
              <a:t>We’ve created a simplified design that’s easy to follow</a:t>
            </a:r>
          </a:p>
          <a:p>
            <a:pPr lvl="3"/>
            <a:endParaRPr lang="en-US" dirty="0"/>
          </a:p>
          <a:p>
            <a:r>
              <a:rPr lang="en-US" dirty="0" smtClean="0"/>
              <a:t>Still missing a couple pieces, but it’s a start!</a:t>
            </a:r>
          </a:p>
          <a:p>
            <a:pPr lvl="1"/>
            <a:r>
              <a:rPr lang="en-US" dirty="0" smtClean="0"/>
              <a:t>There’s also no plan included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in this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7" name="Straight Connector 6"/>
            <p:cNvCxnSpPr>
              <a:stCxn id="9" idx="2"/>
              <a:endCxn id="11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Play Checkers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Making a 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Checking for win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Switch players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</a:t>
              </a:r>
              <a:r>
                <a:rPr lang="en-US" dirty="0" smtClean="0">
                  <a:solidFill>
                    <a:prstClr val="black"/>
                  </a:solidFill>
                </a:rPr>
                <a:t>move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Move piece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Count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pieces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2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2"/>
              <a:endCxn id="16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Get valid 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indexes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Check move</a:t>
              </a:r>
              <a:br>
                <a:rPr lang="en-US" dirty="0" smtClean="0">
                  <a:solidFill>
                    <a:prstClr val="black"/>
                  </a:solidFill>
                </a:rPr>
              </a:br>
              <a:r>
                <a:rPr lang="en-US" dirty="0" smtClean="0">
                  <a:solidFill>
                    <a:prstClr val="black"/>
                  </a:solidFill>
                </a:rPr>
                <a:t>validity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1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Essay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essay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down!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Design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60" idx="2"/>
            <a:endCxn id="62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Play Checkers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Making a 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Checking for win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Switch players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</a:t>
            </a:r>
            <a:r>
              <a:rPr lang="en-US" dirty="0" smtClean="0">
                <a:solidFill>
                  <a:prstClr val="black"/>
                </a:solidFill>
              </a:rPr>
              <a:t>move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Move piece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Count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pieces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8" name="Straight Connector 67"/>
          <p:cNvCxnSpPr>
            <a:endCxn id="61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3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3" idx="2"/>
            <a:endCxn id="67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Get valid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indexes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Check move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validity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9" grpId="0" animBg="1"/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 bed</a:t>
            </a:r>
          </a:p>
          <a:p>
            <a:pPr lvl="1"/>
            <a:r>
              <a:rPr lang="en-US" dirty="0" smtClean="0"/>
              <a:t>You can even call 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if you want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each function with different test inputs</a:t>
            </a:r>
          </a:p>
          <a:p>
            <a:pPr lvl="1"/>
            <a:r>
              <a:rPr lang="en-US" dirty="0" smtClean="0"/>
              <a:t>How does the board setup work if it’s 1x1?</a:t>
            </a:r>
          </a:p>
          <a:p>
            <a:pPr lvl="1"/>
            <a:r>
              <a:rPr lang="en-US" dirty="0" smtClean="0"/>
              <a:t>Does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dirty="0" smtClean="0"/>
              <a:t> work when switching players?</a:t>
            </a:r>
          </a:p>
          <a:p>
            <a:pPr lvl="1"/>
            <a:r>
              <a:rPr lang="en-US" dirty="0" smtClean="0"/>
              <a:t>Ensure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of the “opposite” of bottom up</a:t>
            </a:r>
          </a:p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</a:t>
            </a:r>
            <a:br>
              <a:rPr lang="en-US" dirty="0" smtClean="0"/>
            </a:br>
            <a:r>
              <a:rPr lang="en-US" dirty="0" smtClean="0"/>
              <a:t>get the user move; it takes in the board, but simply returns that they want to move to 0, 0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Helps to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CTRL+V</a:t>
            </a:r>
          </a:p>
          <a:p>
            <a:pPr lvl="1"/>
            <a:r>
              <a:rPr lang="en-US" dirty="0" smtClean="0"/>
              <a:t>Moves the screen down one “page”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M+V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Moves the screen up one “page”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5 </a:t>
            </a:r>
            <a:r>
              <a:rPr lang="en-US" dirty="0" smtClean="0"/>
              <a:t>is out on Blackboard now</a:t>
            </a:r>
          </a:p>
          <a:p>
            <a:pPr lvl="1"/>
            <a:r>
              <a:rPr lang="en-US" dirty="0" smtClean="0"/>
              <a:t>Due by Friday (March </a:t>
            </a:r>
            <a:r>
              <a:rPr lang="en-US" dirty="0" smtClean="0"/>
              <a:t>16th</a:t>
            </a:r>
            <a:r>
              <a:rPr lang="en-US" dirty="0" smtClean="0"/>
              <a:t>) at 8:59:59 PM</a:t>
            </a:r>
          </a:p>
          <a:p>
            <a:pPr lvl="3"/>
            <a:endParaRPr lang="en-US" dirty="0"/>
          </a:p>
          <a:p>
            <a:r>
              <a:rPr lang="en-US" dirty="0"/>
              <a:t>Lab 7 is online and available on the website</a:t>
            </a:r>
          </a:p>
          <a:p>
            <a:r>
              <a:rPr lang="en-US" dirty="0"/>
              <a:t>Midterm is in class, </a:t>
            </a:r>
            <a:r>
              <a:rPr lang="en-US" u="sng" dirty="0"/>
              <a:t>next time</a:t>
            </a:r>
            <a:r>
              <a:rPr lang="en-US" dirty="0"/>
              <a:t> we meet</a:t>
            </a:r>
          </a:p>
          <a:p>
            <a:pPr lvl="1"/>
            <a:r>
              <a:rPr lang="en-US" dirty="0"/>
              <a:t>Out-of-class reviews held Monday and Tuesday</a:t>
            </a:r>
          </a:p>
          <a:p>
            <a:pPr lvl="1"/>
            <a:r>
              <a:rPr lang="en-US" dirty="0"/>
              <a:t>Metacognition “quiz” available on Blackboard</a:t>
            </a:r>
          </a:p>
          <a:p>
            <a:pPr lvl="2"/>
            <a:r>
              <a:rPr lang="en-US" dirty="0"/>
              <a:t>You need to </a:t>
            </a:r>
            <a:r>
              <a:rPr lang="en-US" u="sng" dirty="0"/>
              <a:t>submit</a:t>
            </a:r>
            <a:r>
              <a:rPr lang="en-US" dirty="0"/>
              <a:t> it for it to count!</a:t>
            </a:r>
          </a:p>
          <a:p>
            <a:pPr lvl="2"/>
            <a:r>
              <a:rPr lang="en-US" dirty="0"/>
              <a:t>Closes Tuesday night at </a:t>
            </a:r>
            <a:r>
              <a:rPr lang="en-US" dirty="0" smtClean="0"/>
              <a:t>9 PM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bag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Pencils, erasers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use a pencil, not a pen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TA or instructor may ask you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/>
              <a:t>at any time during the test</a:t>
            </a:r>
          </a:p>
          <a:p>
            <a:pPr lvl="1"/>
            <a:r>
              <a:rPr lang="en-US" dirty="0"/>
              <a:t>This doesn’t mean we think you’re cheating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That being said, </a:t>
            </a:r>
            <a:r>
              <a:rPr lang="en-US" b="1" dirty="0" smtClean="0"/>
              <a:t>DO NOT CHEAT!!!</a:t>
            </a:r>
            <a:endParaRPr lang="en-US" dirty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they may take your test from you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name, sign the Academic Integrity agreement, and circle your section</a:t>
            </a:r>
          </a:p>
          <a:p>
            <a:pPr lvl="1"/>
            <a:r>
              <a:rPr lang="en-US" dirty="0" smtClean="0"/>
              <a:t>Make sure your name is </a:t>
            </a:r>
            <a:r>
              <a:rPr lang="en-US" b="1" i="1" u="sng" dirty="0" smtClean="0"/>
              <a:t>legible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dirty="0" smtClean="0"/>
              <a:t>The programming problems are the last </a:t>
            </a:r>
            <a:br>
              <a:rPr lang="en-US" dirty="0" smtClean="0"/>
            </a:br>
            <a:r>
              <a:rPr lang="en-US" dirty="0" smtClean="0"/>
              <a:t>questions on the exam – </a:t>
            </a:r>
            <a:r>
              <a:rPr lang="en-US" u="sng" dirty="0" smtClean="0"/>
              <a:t>don’t</a:t>
            </a:r>
            <a:r>
              <a:rPr lang="en-US" dirty="0" smtClean="0"/>
              <a:t> leave </a:t>
            </a:r>
            <a:br>
              <a:rPr lang="en-US" dirty="0" smtClean="0"/>
            </a:br>
            <a:r>
              <a:rPr lang="en-US" dirty="0" smtClean="0"/>
              <a:t>them until the last minute!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6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code</a:t>
            </a:r>
            <a:br>
              <a:rPr lang="en-US" sz="3200" dirty="0" smtClean="0"/>
            </a:br>
            <a:r>
              <a:rPr lang="en-US" sz="3200" dirty="0" smtClean="0"/>
              <a:t>(like 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</a:t>
            </a:r>
            <a:br>
              <a:rPr lang="en-US" sz="3200" dirty="0" smtClean="0"/>
            </a:br>
            <a:r>
              <a:rPr lang="en-US" sz="3200" dirty="0" smtClean="0"/>
              <a:t>if 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</a:t>
            </a:r>
            <a:br>
              <a:rPr lang="en-US" sz="3200" dirty="0" smtClean="0"/>
            </a:br>
            <a:r>
              <a:rPr lang="en-US" sz="3200" dirty="0" smtClean="0"/>
              <a:t>of code to do but not </a:t>
            </a:r>
            <a:r>
              <a:rPr lang="en-US" sz="3200" u="sng" dirty="0" smtClean="0"/>
              <a:t>how</a:t>
            </a:r>
            <a:r>
              <a:rPr lang="en-US" sz="3200" dirty="0" smtClean="0"/>
              <a:t> to do 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about modularity and its benefits</a:t>
            </a:r>
          </a:p>
          <a:p>
            <a:endParaRPr lang="en-US" dirty="0"/>
          </a:p>
          <a:p>
            <a:r>
              <a:rPr lang="en-US" dirty="0"/>
              <a:t>To see an example of breaking a large </a:t>
            </a:r>
            <a:br>
              <a:rPr lang="en-US" dirty="0"/>
            </a:br>
            <a:r>
              <a:rPr lang="en-US" dirty="0"/>
              <a:t>program into smaller pieces</a:t>
            </a:r>
          </a:p>
          <a:p>
            <a:pPr lvl="1"/>
            <a:r>
              <a:rPr lang="en-US" dirty="0"/>
              <a:t>Top Down Design</a:t>
            </a:r>
          </a:p>
          <a:p>
            <a:r>
              <a:rPr lang="en-US" dirty="0"/>
              <a:t>To introduce two methods of implementation</a:t>
            </a:r>
          </a:p>
          <a:p>
            <a:pPr lvl="1"/>
            <a:r>
              <a:rPr lang="en-US" dirty="0"/>
              <a:t>Top Down and Bottom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Puzzle pieces (adapted from):</a:t>
            </a:r>
          </a:p>
          <a:p>
            <a:pPr lvl="1"/>
            <a:r>
              <a:rPr lang="en-US" sz="2000" dirty="0"/>
              <a:t>https://pixabay.com/p-308908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Helping hands:</a:t>
            </a:r>
          </a:p>
          <a:p>
            <a:pPr lvl="1"/>
            <a:r>
              <a:rPr lang="en-US" sz="2000" dirty="0"/>
              <a:t>https://pixabay.com/p-40805/</a:t>
            </a:r>
          </a:p>
          <a:p>
            <a:r>
              <a:rPr lang="en-US" sz="2000" dirty="0" smtClean="0"/>
              <a:t>Checkers:</a:t>
            </a:r>
          </a:p>
          <a:p>
            <a:pPr lvl="1"/>
            <a:r>
              <a:rPr lang="en-US" sz="2000" dirty="0"/>
              <a:t>https://en.wikipedia.org/wiki/File:The_Childrens_Museum_of_Indianapolis_-_Checkers.jpg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being</a:t>
            </a:r>
            <a:r>
              <a:rPr lang="en-US" b="1" i="1" dirty="0" smtClean="0"/>
              <a:t> modular </a:t>
            </a:r>
            <a:r>
              <a:rPr lang="en-US" dirty="0" smtClean="0"/>
              <a:t>means that it is:</a:t>
            </a:r>
          </a:p>
          <a:p>
            <a:r>
              <a:rPr lang="en-US" dirty="0" smtClean="0"/>
              <a:t>Made up of individual pieces (modules)</a:t>
            </a:r>
          </a:p>
          <a:p>
            <a:pPr lvl="1"/>
            <a:r>
              <a:rPr lang="en-US" dirty="0" smtClean="0"/>
              <a:t>That can be changed or replaced</a:t>
            </a:r>
          </a:p>
          <a:p>
            <a:pPr lvl="1"/>
            <a:r>
              <a:rPr lang="en-US" dirty="0" smtClean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 smtClean="0"/>
              <a:t>So if we replace or change one function, the rest should still work, even after the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modularity, </a:t>
            </a:r>
            <a:br>
              <a:rPr lang="en-US" dirty="0" smtClean="0"/>
            </a:br>
            <a:r>
              <a:rPr lang="en-US" dirty="0" smtClean="0"/>
              <a:t>you can reuse and </a:t>
            </a:r>
            <a:br>
              <a:rPr lang="en-US" dirty="0" smtClean="0"/>
            </a:br>
            <a:r>
              <a:rPr lang="en-US" dirty="0" smtClean="0"/>
              <a:t>repurpose your code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pieces of code you’ve </a:t>
            </a:r>
            <a:br>
              <a:rPr lang="en-US" dirty="0" smtClean="0"/>
            </a:br>
            <a:r>
              <a:rPr lang="en-US" dirty="0" smtClean="0"/>
              <a:t>had to write multiple times?</a:t>
            </a:r>
          </a:p>
          <a:p>
            <a:pPr lvl="1"/>
            <a:r>
              <a:rPr lang="en-US" dirty="0" smtClean="0"/>
              <a:t>Getting input between some min and max</a:t>
            </a:r>
          </a:p>
          <a:p>
            <a:pPr lvl="1"/>
            <a:r>
              <a:rPr lang="en-US" dirty="0" smtClean="0"/>
              <a:t>Using a sentinel loop to create a list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1136" y="1366461"/>
            <a:ext cx="2207574" cy="20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37" y="1366460"/>
            <a:ext cx="2207574" cy="2062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4" y="1366461"/>
            <a:ext cx="2211686" cy="206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3" y="1362617"/>
            <a:ext cx="2211686" cy="2066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1" y="1358773"/>
            <a:ext cx="221168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</a:t>
            </a:r>
            <a:r>
              <a:rPr lang="en-US" altLang="en-US" dirty="0" smtClean="0"/>
              <a:t>duplication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Another reason to use functions is to make your programs more </a:t>
            </a:r>
            <a:r>
              <a:rPr lang="en-US" altLang="en-US" dirty="0" smtClean="0"/>
              <a:t>modular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 </a:t>
            </a:r>
            <a:r>
              <a:rPr lang="en-US" altLang="en-US" dirty="0"/>
              <a:t>the algorithms you design get increasingly complex, it gets more and more difficult to make sense out of the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Each piece makes sense on its own</a:t>
            </a:r>
          </a:p>
          <a:p>
            <a:pPr eaLnBrk="1" hangingPunct="1"/>
            <a:r>
              <a:rPr lang="en-US" altLang="en-US" dirty="0" smtClean="0"/>
              <a:t>You can then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41572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19117</TotalTime>
  <Words>1452</Words>
  <Application>Microsoft Office PowerPoint</Application>
  <PresentationFormat>On-screen Show (4:3)</PresentationFormat>
  <Paragraphs>331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13 – Program Design</vt:lpstr>
      <vt:lpstr>Last Class We Covered</vt:lpstr>
      <vt:lpstr>Any Questions from Last Time?</vt:lpstr>
      <vt:lpstr>Today’s Objectives</vt:lpstr>
      <vt:lpstr>Modularity</vt:lpstr>
      <vt:lpstr>Modularity</vt:lpstr>
      <vt:lpstr>Modularity</vt:lpstr>
      <vt:lpstr>Functions and Program Structure</vt:lpstr>
      <vt:lpstr>Functions and Program Structure</vt:lpstr>
      <vt:lpstr>Helper Functions</vt:lpstr>
      <vt:lpstr>Planning getValidInt()</vt:lpstr>
      <vt:lpstr>Creating getValidInt()</vt:lpstr>
      <vt:lpstr>Using getValidInt()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</vt:lpstr>
      <vt:lpstr>Analogy: Essay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PowerPoint Presentation</vt:lpstr>
      <vt:lpstr>Announcements</vt:lpstr>
      <vt:lpstr>Exam Rules</vt:lpstr>
      <vt:lpstr>Exam Rules</vt:lpstr>
      <vt:lpstr>Exam Rules</vt:lpstr>
      <vt:lpstr>Exam Seating</vt:lpstr>
      <vt:lpstr>Exam Advice</vt:lpstr>
      <vt:lpstr>Exam Advice</vt:lpstr>
      <vt:lpstr>Exam Advice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350</cp:revision>
  <dcterms:created xsi:type="dcterms:W3CDTF">2014-05-05T14:25:42Z</dcterms:created>
  <dcterms:modified xsi:type="dcterms:W3CDTF">2018-03-13T20:19:21Z</dcterms:modified>
</cp:coreProperties>
</file>